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1" r:id="rId2"/>
    <p:sldId id="272" r:id="rId3"/>
    <p:sldId id="258" r:id="rId4"/>
    <p:sldId id="273" r:id="rId5"/>
    <p:sldId id="259" r:id="rId6"/>
    <p:sldId id="274" r:id="rId7"/>
    <p:sldId id="257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60" r:id="rId17"/>
    <p:sldId id="263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89D86-19E4-7D4E-8E7B-AA34D17069B9}" type="datetimeFigureOut">
              <a:rPr lang="en-US" smtClean="0"/>
              <a:t>7/1/22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5A920-2757-9247-A5EE-B4E61F81E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7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5A920-2757-9247-A5EE-B4E61F81EB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06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5A920-2757-9247-A5EE-B4E61F81EB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2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4FC1-88BF-4846-368F-0ECD62C74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9E603-1916-104A-4B6D-FD41AD038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34757-3610-8443-74F9-1313A36DB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E5AFF-C51A-9347-AFEB-14D707040718}" type="datetime1">
              <a:rPr lang="en-AU" smtClean="0"/>
              <a:t>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FFD2E-1228-B378-4C57-89F5F353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B1D6B-0D7A-8B06-8671-DD3DBDE0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9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06D4-810D-AB0D-BAE3-4056A487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67475-2742-E247-6A4A-BD7FD1E06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F1C3-B8D5-792D-EB66-169225C5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B823-52E3-0F46-9D82-A1CF6F4BDEAE}" type="datetime1">
              <a:rPr lang="en-AU" smtClean="0"/>
              <a:t>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BFE2E-388F-7F3F-54BF-34DAE5A7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7488D-7D51-F540-6EC7-A8830D5A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9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04237-5E03-B247-E34A-EF6E272B3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3E6CB-5D31-CAB7-04ED-2CCB24B22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75B8D-2B9F-CF72-1A84-3E8F32BB6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4CA2-7C20-7A44-B215-FC7E982BABF3}" type="datetime1">
              <a:rPr lang="en-AU" smtClean="0"/>
              <a:t>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F4775-2720-0B8D-5203-9F0C59E1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23386-7394-AFC3-64E3-A0BDE086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7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5999-23D3-60FC-BE66-A7777669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pleMyungjo" pitchFamily="2" charset="-127"/>
                <a:ea typeface="AppleMyungjo" pitchFamily="2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D9990-DE19-443B-4A53-C77EEE5AE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Myungjo" pitchFamily="2" charset="-127"/>
                <a:ea typeface="AppleMyungjo" pitchFamily="2" charset="-127"/>
              </a:defRPr>
            </a:lvl1pPr>
            <a:lvl2pPr>
              <a:defRPr>
                <a:latin typeface="AppleMyungjo" pitchFamily="2" charset="-127"/>
                <a:ea typeface="AppleMyungjo" pitchFamily="2" charset="-127"/>
              </a:defRPr>
            </a:lvl2pPr>
            <a:lvl3pPr>
              <a:defRPr>
                <a:latin typeface="AppleMyungjo" pitchFamily="2" charset="-127"/>
                <a:ea typeface="AppleMyungjo" pitchFamily="2" charset="-127"/>
              </a:defRPr>
            </a:lvl3pPr>
            <a:lvl4pPr>
              <a:defRPr>
                <a:latin typeface="AppleMyungjo" pitchFamily="2" charset="-127"/>
                <a:ea typeface="AppleMyungjo" pitchFamily="2" charset="-127"/>
              </a:defRPr>
            </a:lvl4pPr>
            <a:lvl5pPr>
              <a:defRPr>
                <a:latin typeface="AppleMyungjo" pitchFamily="2" charset="-127"/>
                <a:ea typeface="AppleMyungjo" pitchFamily="2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E5A26-1DD5-BDD4-134B-B4298BBD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26A6-882A-EF48-8AD9-FB6BBBD85908}" type="datetime1">
              <a:rPr lang="en-AU" smtClean="0"/>
              <a:t>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44355-85BF-CB05-58FA-3996B8F78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03A43-3C2F-D06E-ACEB-0125F77D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8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7787-00C3-B3CE-C358-35B14ED7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C0D1C-6A70-B2DC-1346-1C7CD59F0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C6B6E-6C74-EC40-9677-7B71A042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785-1392-7C4F-9A51-2BB1781DFA51}" type="datetime1">
              <a:rPr lang="en-AU" smtClean="0"/>
              <a:t>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5A871-AB8D-718A-C3DC-0F8DBF21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67F75-9A5E-A347-B156-8F69DBFF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0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21DD-48DE-C023-B817-0A7308ED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7A1ED-F235-7580-3D89-90E04E9DC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D5012-AD45-5878-5A6B-1E7B095A3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DC947-7FEE-01CA-BF1F-B206665A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D5B1-8595-2D47-B628-A416DD06A875}" type="datetime1">
              <a:rPr lang="en-AU" smtClean="0"/>
              <a:t>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83213-8720-67D1-18C1-2416F54D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198D8-BFC6-7122-92FB-7A32AA22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672E-5ED4-40DA-0875-6AF5D27E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50FE8-8F53-4D4C-F3C8-767DB0CDC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0C5B7-ED59-2CFA-AA8A-5B1FA2630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AD1C4-63B7-4C1A-4B9F-6BFE14C47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92D694-817E-28B3-0A08-03AF3E8B3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663D0-9B82-335D-2A12-BACFA72F7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0B8F-A0C1-F844-AD18-8316E78C0F02}" type="datetime1">
              <a:rPr lang="en-AU" smtClean="0"/>
              <a:t>1/7/22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69DCC0-EFA2-4410-3DFD-8835320E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E4B4F-AA2E-143A-6B79-EB9BF2AF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9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B99-E7F4-E517-76DE-ED6CD95F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37C67-1ADC-7F87-21B5-E860DFB8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B8EF1-933B-0C40-BBC3-EEA279C75373}" type="datetime1">
              <a:rPr lang="en-AU" smtClean="0"/>
              <a:t>1/7/22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7660B-F86F-2CA3-D9B6-FEF9C4F2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9161E-299E-E260-64F8-4C026DFF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6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7EEA86-982A-FE9C-1F89-84F51F76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8FB44-15F6-224E-AC6F-6D993EE28B80}" type="datetime1">
              <a:rPr lang="en-AU" smtClean="0"/>
              <a:t>1/7/22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A1B08-CDBD-5B55-2B85-55F280D0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DA116-B2C9-2067-8941-0EACCFE13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A0A0-ECD9-13C7-9FFF-4CF077F2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D3A4F-0AC7-A60A-8E5E-491A210C7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A7CD7-6DB6-C1ED-BB06-6D9FFCC71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E8538-8A16-C472-051D-7A713010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E0C1-8740-D44B-8DF8-F60E7A75E40F}" type="datetime1">
              <a:rPr lang="en-AU" smtClean="0"/>
              <a:t>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24304-45A9-23BD-1377-82364DFFE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043AA-D22A-D67F-ADAE-DBB6DA33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0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C41D-26D4-DC11-7485-8BA0479F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745B5B-D93C-F23E-4DF5-696F30D0F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CAE52-E7D9-7FB2-557F-34909ADE3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E6DA2-B74F-1FEC-C76E-155DA061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E99E-8ABE-FA43-9F89-C973737E863C}" type="datetime1">
              <a:rPr lang="en-AU" smtClean="0"/>
              <a:t>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91835-0C0C-A75C-6708-8EB11AC1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7F135-AAED-2ECA-1566-ACFE2AEA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9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50520-95E6-95B2-5E29-0BBDA8E0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A61BA-9278-F596-64FF-F7DDB8F97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5B72E-A832-A50D-CE47-E61609F9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F93FA-A978-0D4F-9697-9A1F8D0D4D99}" type="datetime1">
              <a:rPr lang="en-AU" smtClean="0"/>
              <a:t>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62B4-FA3C-0E61-DC12-8E31BCCE6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CCF30-8F5F-810C-20DA-926B0BE15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E3A19-945D-D24B-AAB2-D2A2F0A27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Myungjo" pitchFamily="2" charset="-127"/>
          <a:ea typeface="AppleMyungjo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Myungjo" pitchFamily="2" charset="-127"/>
          <a:ea typeface="AppleMyungjo" pitchFamily="2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Myungjo" pitchFamily="2" charset="-127"/>
          <a:ea typeface="AppleMyungjo" pitchFamily="2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Myungjo" pitchFamily="2" charset="-127"/>
          <a:ea typeface="AppleMyungjo" pitchFamily="2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Myungjo" pitchFamily="2" charset="-127"/>
          <a:ea typeface="AppleMyungjo" pitchFamily="2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Myungjo" pitchFamily="2" charset="-127"/>
          <a:ea typeface="AppleMyungjo" pitchFamily="2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549A-E7D7-7959-C2F5-48116D7C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Machine Learning based Approach to Forecast Hierarchical Time Series using Non-linear Mappings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39D1-7EAF-E0F2-0BD1-CDB06539C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4408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2400"/>
              </a:spcAft>
              <a:buFont typeface="Wingdings" pitchFamily="2" charset="2"/>
              <a:buChar char="§"/>
            </a:pPr>
            <a:r>
              <a:rPr lang="en-AU" sz="1400" dirty="0"/>
              <a:t>We propose a non-linear forecast reconciliation approach using machine learning methods</a:t>
            </a:r>
          </a:p>
          <a:p>
            <a:pPr>
              <a:spcBef>
                <a:spcPts val="0"/>
              </a:spcBef>
              <a:spcAft>
                <a:spcPts val="2400"/>
              </a:spcAft>
              <a:buFont typeface="Wingdings" pitchFamily="2" charset="2"/>
              <a:buChar char="§"/>
            </a:pPr>
            <a:r>
              <a:rPr lang="en-AU" sz="1400" dirty="0"/>
              <a:t>We introduce a novel loss function incorporating non-linear mappings to obtain a set of coherent forecasts from the individual base forecasts. </a:t>
            </a:r>
          </a:p>
          <a:p>
            <a:pPr>
              <a:spcBef>
                <a:spcPts val="0"/>
              </a:spcBef>
              <a:spcAft>
                <a:spcPts val="2400"/>
              </a:spcAft>
              <a:buFont typeface="Wingdings" pitchFamily="2" charset="2"/>
              <a:buChar char="§"/>
            </a:pPr>
            <a:r>
              <a:rPr lang="en-AU" sz="1400" dirty="0"/>
              <a:t>To obtain the weights of the non-linear mapping between the base forecasts, we train a feed-forward neural network with the proposed loss function using fitted values of the base models as inputs to the network.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CFC8C-3EC1-462A-23B3-E4D81F74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8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9BB7-C707-DDFA-C698-7B71ADFD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- Tourism</a:t>
            </a:r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5BB42408-039D-9417-8350-6B1A633E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744" y="1223547"/>
            <a:ext cx="6978511" cy="371619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91F9A-06E8-8DAF-108E-4175B9E2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57A971-4198-C9EE-C269-F934BACEE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703870"/>
              </p:ext>
            </p:extLst>
          </p:nvPr>
        </p:nvGraphicFramePr>
        <p:xfrm>
          <a:off x="3103137" y="5373105"/>
          <a:ext cx="5507463" cy="98324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68645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389196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353971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395651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396401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586844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OLS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OLS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OLS</a:t>
                      </a: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16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9BB7-C707-DDFA-C698-7B71ADFD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– Tourism (Short Horizon)</a:t>
            </a:r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BDA118B7-04A7-211C-9B09-6CEDE2402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755" y="1303061"/>
            <a:ext cx="7146490" cy="380565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3754B-F87E-5C23-4929-4F0B8EE9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7AF515-1ED5-6D1F-FB46-A9ADD1E60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4882"/>
              </p:ext>
            </p:extLst>
          </p:nvPr>
        </p:nvGraphicFramePr>
        <p:xfrm>
          <a:off x="3103137" y="5367131"/>
          <a:ext cx="5673115" cy="9892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09811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430980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394695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437629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398810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59041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OLS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23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9BB7-C707-DDFA-C698-7B71ADFD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– Tourism (One step Horizon)</a:t>
            </a:r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B42E2C55-9EE5-04C2-A640-9815AABBC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7412" y="1313001"/>
            <a:ext cx="6997175" cy="37261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DECED-60DE-D4FA-A81B-865B2870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31D464-445E-3C0D-E312-C4E075614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77434"/>
              </p:ext>
            </p:extLst>
          </p:nvPr>
        </p:nvGraphicFramePr>
        <p:xfrm>
          <a:off x="2991678" y="5277678"/>
          <a:ext cx="5734878" cy="122334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25159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446559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409879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453281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429939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793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MinT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 Sample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56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9BB7-C707-DDFA-C698-7B71ADFD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- </a:t>
            </a:r>
            <a:r>
              <a:rPr lang="en-US" sz="3200" dirty="0" err="1"/>
              <a:t>Labour</a:t>
            </a:r>
            <a:endParaRPr lang="en-US" sz="3200" dirty="0"/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AD21465B-3BA8-0DFD-D491-9ED40A4E2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066" y="1263306"/>
            <a:ext cx="6791868" cy="361680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77B84-9A36-1D84-ABAF-1E9AFD94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DCD8237-479F-187F-2D4F-9CD03E2F3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30326"/>
              </p:ext>
            </p:extLst>
          </p:nvPr>
        </p:nvGraphicFramePr>
        <p:xfrm>
          <a:off x="3031434" y="5227983"/>
          <a:ext cx="5705061" cy="127304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17749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439038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402549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445725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447403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825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OLS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28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9BB7-C707-DDFA-C698-7B71ADFD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–</a:t>
            </a:r>
            <a:r>
              <a:rPr lang="en-US" sz="3200" dirty="0" err="1"/>
              <a:t>Labour</a:t>
            </a:r>
            <a:r>
              <a:rPr lang="en-US" sz="3200" dirty="0"/>
              <a:t> (Short Horizon)</a:t>
            </a:r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E96E5882-F8F3-0F9B-4EF1-ABFD4042C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076" y="1223549"/>
            <a:ext cx="6959847" cy="37062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C3A4-EA40-C2AF-92A7-C3825C40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46AC17-7D30-5DF4-CE11-47E7AEE91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417607"/>
              </p:ext>
            </p:extLst>
          </p:nvPr>
        </p:nvGraphicFramePr>
        <p:xfrm>
          <a:off x="3103137" y="5373105"/>
          <a:ext cx="5507463" cy="98324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68645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389196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353971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395651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396401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5868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OLS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 err="1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MinTSample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468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9BB7-C707-DDFA-C698-7B71ADFD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- </a:t>
            </a:r>
            <a:r>
              <a:rPr lang="en-US" sz="3200" dirty="0" err="1"/>
              <a:t>Labour</a:t>
            </a:r>
            <a:r>
              <a:rPr lang="en-US" sz="3200" dirty="0"/>
              <a:t> (One step Horizon)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62A9789-9B89-682F-2381-AF57083D2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98" y="1352756"/>
            <a:ext cx="6773204" cy="360686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3AFB8-9583-435C-A30F-37D6BE33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12D3F5-70F3-3E05-977B-F243FC8E5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36581"/>
              </p:ext>
            </p:extLst>
          </p:nvPr>
        </p:nvGraphicFramePr>
        <p:xfrm>
          <a:off x="3103137" y="5373105"/>
          <a:ext cx="5507463" cy="98324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68645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389196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353971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395651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396401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5868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OLS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OLS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 err="1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MinTShrink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OLS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01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9BB7-C707-DDFA-C698-7B71ADFD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- Wikipedia</a:t>
            </a:r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1E8199FA-A9B6-AF24-861F-31CFF7976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726" y="1231157"/>
            <a:ext cx="6794547" cy="361823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75063-DB91-9C8C-579F-D3E0DE1B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C17AAD-0927-0E0D-3D86-12030818F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06677"/>
              </p:ext>
            </p:extLst>
          </p:nvPr>
        </p:nvGraphicFramePr>
        <p:xfrm>
          <a:off x="2971801" y="5218043"/>
          <a:ext cx="5638799" cy="113830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01283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422324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386259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428933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458915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679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Bottom Up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Bottom Up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 err="1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MinTShrink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31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9BB7-C707-DDFA-C698-7B71ADFD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- Wikipedia (Short Horizon)</a:t>
            </a:r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AC09950C-9315-EAE3-5673-08B96A17A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176" y="1323268"/>
            <a:ext cx="6919383" cy="368471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7A8A5-7F62-9ABD-D353-CE9C6893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387922-EF97-7CB5-FB3E-3D23DF05F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138813"/>
              </p:ext>
            </p:extLst>
          </p:nvPr>
        </p:nvGraphicFramePr>
        <p:xfrm>
          <a:off x="2872409" y="5297557"/>
          <a:ext cx="5738192" cy="105879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25983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447395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410694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454120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426859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631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Bottom Up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423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9BB7-C707-DDFA-C698-7B71ADFD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- Wikipedia (One step Horizon)</a:t>
            </a:r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D80A3201-6555-0F37-12F2-CD6481108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0751" y="1352758"/>
            <a:ext cx="7090497" cy="377583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FB2B4-9CDB-2AFE-B234-69D29AB2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F277208-6E28-18E8-5BEB-71D9ED944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18285"/>
              </p:ext>
            </p:extLst>
          </p:nvPr>
        </p:nvGraphicFramePr>
        <p:xfrm>
          <a:off x="2912165" y="5327375"/>
          <a:ext cx="5698435" cy="102897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16103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437367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400920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444045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414838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614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Bottom Up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Bottom Up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61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E001E-FD34-A0EA-5D34-7ED272E5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Proposed Reconciliation Network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721EF5F-C5CD-A7C8-D75F-4CFDEE6B7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8922"/>
            <a:ext cx="10538463" cy="383970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6ED635-86BD-837A-5463-09BD6E8523B0}"/>
                  </a:ext>
                </a:extLst>
              </p:cNvPr>
              <p:cNvSpPr txBox="1"/>
              <p:nvPr/>
            </p:nvSpPr>
            <p:spPr>
              <a:xfrm>
                <a:off x="815337" y="5371624"/>
                <a:ext cx="7493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𝑝𝑟𝑒𝑑𝑖𝑐𝑡𝑖𝑜𝑛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𝑟𝑒𝑐𝑜𝑛𝑐𝑖𝑙𝑎𝑡𝑖𝑜𝑛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6ED635-86BD-837A-5463-09BD6E852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7" y="5371624"/>
                <a:ext cx="7493776" cy="276999"/>
              </a:xfrm>
              <a:prstGeom prst="rect">
                <a:avLst/>
              </a:prstGeom>
              <a:blipFill>
                <a:blip r:embed="rId3"/>
                <a:stretch>
                  <a:fillRect l="-1015" t="-4348" r="-33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EEF654-0E31-AD1E-5543-4F9DA586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2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E65B-56B3-D727-535F-F1332D7A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AA03A8-1C61-A56E-90DA-D487FC8E2B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843349"/>
              </p:ext>
            </p:extLst>
          </p:nvPr>
        </p:nvGraphicFramePr>
        <p:xfrm>
          <a:off x="1873527" y="1690688"/>
          <a:ext cx="8304144" cy="309997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56113">
                  <a:extLst>
                    <a:ext uri="{9D8B030D-6E8A-4147-A177-3AD203B41FA5}">
                      <a16:colId xmlns:a16="http://schemas.microsoft.com/office/drawing/2014/main" val="1096962552"/>
                    </a:ext>
                  </a:extLst>
                </a:gridCol>
                <a:gridCol w="1637085">
                  <a:extLst>
                    <a:ext uri="{9D8B030D-6E8A-4147-A177-3AD203B41FA5}">
                      <a16:colId xmlns:a16="http://schemas.microsoft.com/office/drawing/2014/main" val="2704020043"/>
                    </a:ext>
                  </a:extLst>
                </a:gridCol>
                <a:gridCol w="910412">
                  <a:extLst>
                    <a:ext uri="{9D8B030D-6E8A-4147-A177-3AD203B41FA5}">
                      <a16:colId xmlns:a16="http://schemas.microsoft.com/office/drawing/2014/main" val="2251656652"/>
                    </a:ext>
                  </a:extLst>
                </a:gridCol>
                <a:gridCol w="1400178">
                  <a:extLst>
                    <a:ext uri="{9D8B030D-6E8A-4147-A177-3AD203B41FA5}">
                      <a16:colId xmlns:a16="http://schemas.microsoft.com/office/drawing/2014/main" val="2330291706"/>
                    </a:ext>
                  </a:extLst>
                </a:gridCol>
                <a:gridCol w="1400178">
                  <a:extLst>
                    <a:ext uri="{9D8B030D-6E8A-4147-A177-3AD203B41FA5}">
                      <a16:colId xmlns:a16="http://schemas.microsoft.com/office/drawing/2014/main" val="2669775181"/>
                    </a:ext>
                  </a:extLst>
                </a:gridCol>
                <a:gridCol w="1400178">
                  <a:extLst>
                    <a:ext uri="{9D8B030D-6E8A-4147-A177-3AD203B41FA5}">
                      <a16:colId xmlns:a16="http://schemas.microsoft.com/office/drawing/2014/main" val="1519379236"/>
                    </a:ext>
                  </a:extLst>
                </a:gridCol>
              </a:tblGrid>
              <a:tr h="1068640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Dataset</a:t>
                      </a:r>
                      <a:endParaRPr lang="en-AU" sz="16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Frequency</a:t>
                      </a:r>
                      <a:endParaRPr lang="en-AU" sz="16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Number </a:t>
                      </a:r>
                    </a:p>
                    <a:p>
                      <a:pPr algn="ctr"/>
                      <a:r>
                        <a:rPr lang="en-AU" sz="16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of levels</a:t>
                      </a:r>
                      <a:endParaRPr lang="en-AU" sz="16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Number of total time series</a:t>
                      </a:r>
                      <a:endParaRPr lang="en-AU" sz="16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Horizon</a:t>
                      </a:r>
                      <a:endParaRPr lang="en-AU" sz="16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Short Horizon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6563155"/>
                  </a:ext>
                </a:extLst>
              </a:tr>
              <a:tr h="534320">
                <a:tc>
                  <a:txBody>
                    <a:bodyPr/>
                    <a:lstStyle/>
                    <a:p>
                      <a:r>
                        <a:rPr lang="en-AU" sz="160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Prison</a:t>
                      </a:r>
                      <a:endParaRPr lang="en-AU" sz="160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4 (quarterly)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5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121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8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4107857"/>
                  </a:ext>
                </a:extLst>
              </a:tr>
              <a:tr h="534320">
                <a:tc>
                  <a:txBody>
                    <a:bodyPr/>
                    <a:lstStyle/>
                    <a:p>
                      <a:r>
                        <a:rPr lang="en-AU" sz="160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Tourism</a:t>
                      </a:r>
                      <a:endParaRPr lang="en-AU" sz="160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12 (monthly)</a:t>
                      </a:r>
                      <a:endParaRPr lang="en-AU" sz="160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3</a:t>
                      </a:r>
                      <a:endParaRPr lang="en-AU" sz="160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85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12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1545703"/>
                  </a:ext>
                </a:extLst>
              </a:tr>
              <a:tr h="428373">
                <a:tc>
                  <a:txBody>
                    <a:bodyPr/>
                    <a:lstStyle/>
                    <a:p>
                      <a:r>
                        <a:rPr lang="en-AU" sz="160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Wikipedia</a:t>
                      </a:r>
                      <a:endParaRPr lang="en-AU" sz="160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7 (weekly)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6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1095</a:t>
                      </a:r>
                      <a:endParaRPr lang="en-AU" sz="160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7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9279769"/>
                  </a:ext>
                </a:extLst>
              </a:tr>
              <a:tr h="534320">
                <a:tc>
                  <a:txBody>
                    <a:bodyPr/>
                    <a:lstStyle/>
                    <a:p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Labour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4 (quarterly) 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4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57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12</a:t>
                      </a:r>
                      <a:endParaRPr lang="en-AU" sz="16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903719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4A639-64CC-9A9E-02AC-AA6E2A90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9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0E52-37BD-4735-AC2F-61679BD3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3C7C8B3-3285-2E13-FECC-B88727DD0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425" y="2117096"/>
            <a:ext cx="2623808" cy="26238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82EE0-8090-848A-3D17-B8BDD3AEC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15" y="2117096"/>
            <a:ext cx="2623808" cy="2623808"/>
          </a:xfrm>
          <a:prstGeom prst="rect">
            <a:avLst/>
          </a:prstGeom>
        </p:spPr>
      </p:pic>
      <p:pic>
        <p:nvPicPr>
          <p:cNvPr id="9" name="Picture 8" descr="Graphical user interface, histogram&#10;&#10;Description automatically generated">
            <a:extLst>
              <a:ext uri="{FF2B5EF4-FFF2-40B4-BE49-F238E27FC236}">
                <a16:creationId xmlns:a16="http://schemas.microsoft.com/office/drawing/2014/main" id="{FDF0EBDB-D9CE-D493-3D36-76C897271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805" y="2136913"/>
            <a:ext cx="2623809" cy="2623809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7049A1DE-9CFD-62F3-4160-853A83C57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495" y="2136913"/>
            <a:ext cx="2659253" cy="26592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D2C4AD-16E1-529F-0CAF-7E01A746DA14}"/>
              </a:ext>
            </a:extLst>
          </p:cNvPr>
          <p:cNvSpPr txBox="1"/>
          <p:nvPr/>
        </p:nvSpPr>
        <p:spPr>
          <a:xfrm>
            <a:off x="1321904" y="4797980"/>
            <a:ext cx="1113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pleMyungjo" pitchFamily="2" charset="-127"/>
                <a:ea typeface="AppleMyungjo" pitchFamily="2" charset="-127"/>
              </a:rPr>
              <a:t>Prison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308E5-8F07-4995-1CE5-810FCF19A5D1}"/>
              </a:ext>
            </a:extLst>
          </p:cNvPr>
          <p:cNvSpPr txBox="1"/>
          <p:nvPr/>
        </p:nvSpPr>
        <p:spPr>
          <a:xfrm>
            <a:off x="4227443" y="4796166"/>
            <a:ext cx="1113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pleMyungjo" pitchFamily="2" charset="-127"/>
                <a:ea typeface="AppleMyungjo" pitchFamily="2" charset="-127"/>
              </a:rPr>
              <a:t>Tourism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139E7F-D554-9FF6-858E-6BB1F5404A25}"/>
              </a:ext>
            </a:extLst>
          </p:cNvPr>
          <p:cNvSpPr txBox="1"/>
          <p:nvPr/>
        </p:nvSpPr>
        <p:spPr>
          <a:xfrm>
            <a:off x="6851376" y="4791867"/>
            <a:ext cx="1113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ppleMyungjo" pitchFamily="2" charset="-127"/>
                <a:ea typeface="AppleMyungjo" pitchFamily="2" charset="-127"/>
              </a:rPr>
              <a:t>Labour</a:t>
            </a:r>
            <a:endParaRPr lang="en-US" sz="1400" dirty="0">
              <a:latin typeface="AppleMyungjo" pitchFamily="2" charset="-127"/>
              <a:ea typeface="AppleMyungjo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43D99-CC0F-7569-AE40-1C471E77F145}"/>
              </a:ext>
            </a:extLst>
          </p:cNvPr>
          <p:cNvSpPr txBox="1"/>
          <p:nvPr/>
        </p:nvSpPr>
        <p:spPr>
          <a:xfrm>
            <a:off x="9756915" y="4791867"/>
            <a:ext cx="1341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pleMyungjo" pitchFamily="2" charset="-127"/>
                <a:ea typeface="AppleMyungjo" pitchFamily="2" charset="-127"/>
              </a:rPr>
              <a:t>Wikipedia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29859A9-B2A8-B993-1319-96225E8B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3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D87B-214A-A25C-4D25-7E6C988A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Experimental Setup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83F46-054C-519F-156B-A22EFA692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78271" cy="4351338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sz="1200" dirty="0"/>
              <a:t>Base forecasting methods: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1200" dirty="0"/>
              <a:t>ARIMA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1200" dirty="0"/>
              <a:t>ETS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1200" dirty="0" err="1"/>
              <a:t>DeepAR</a:t>
            </a:r>
            <a:endParaRPr lang="en-US" sz="1200" dirty="0"/>
          </a:p>
          <a:p>
            <a:pPr lvl="1" algn="just">
              <a:buFont typeface="Wingdings" pitchFamily="2" charset="2"/>
              <a:buChar char="§"/>
            </a:pPr>
            <a:r>
              <a:rPr lang="en-US" sz="1200" dirty="0" err="1"/>
              <a:t>WaveNet</a:t>
            </a:r>
            <a:endParaRPr lang="en-US" sz="1200" dirty="0"/>
          </a:p>
          <a:p>
            <a:pPr lvl="1" algn="just">
              <a:buFont typeface="Wingdings" pitchFamily="2" charset="2"/>
              <a:buChar char="§"/>
            </a:pPr>
            <a:endParaRPr lang="en-US" sz="1200" dirty="0"/>
          </a:p>
          <a:p>
            <a:pPr algn="just">
              <a:buFont typeface="Wingdings" pitchFamily="2" charset="2"/>
              <a:buChar char="§"/>
            </a:pPr>
            <a:r>
              <a:rPr lang="en-US" sz="1200" dirty="0"/>
              <a:t>The proposed ML Reconciliation </a:t>
            </a:r>
            <a:r>
              <a:rPr lang="en-US" sz="1200" dirty="0" err="1"/>
              <a:t>mehtod</a:t>
            </a:r>
            <a:r>
              <a:rPr lang="en-US" sz="1200" dirty="0"/>
              <a:t> is trained five times with different seeds and the average across these are taken as the final reconciled bottom level forecast</a:t>
            </a:r>
          </a:p>
          <a:p>
            <a:pPr marL="0" indent="0" algn="just">
              <a:buNone/>
            </a:pPr>
            <a:endParaRPr lang="en-US" sz="1200" dirty="0"/>
          </a:p>
          <a:p>
            <a:pPr algn="just">
              <a:buFont typeface="Wingdings" pitchFamily="2" charset="2"/>
              <a:buChar char="§"/>
            </a:pPr>
            <a:r>
              <a:rPr lang="en-US" sz="1200" dirty="0"/>
              <a:t>Benchmark Reconciliation Methods: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1200" dirty="0"/>
              <a:t>Bottom Up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1200" dirty="0"/>
              <a:t>OLS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1200" dirty="0"/>
              <a:t>WLS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1200" dirty="0"/>
              <a:t>ERM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1200" dirty="0" err="1"/>
              <a:t>MinTShrink</a:t>
            </a:r>
            <a:endParaRPr lang="en-US" sz="1200" dirty="0"/>
          </a:p>
          <a:p>
            <a:pPr lvl="1" algn="just">
              <a:buFont typeface="Wingdings" pitchFamily="2" charset="2"/>
              <a:buChar char="§"/>
            </a:pPr>
            <a:r>
              <a:rPr lang="en-US" sz="1200" dirty="0" err="1"/>
              <a:t>MinTSample</a:t>
            </a:r>
            <a:endParaRPr lang="en-US" sz="1200" dirty="0"/>
          </a:p>
          <a:p>
            <a:pPr marL="0" indent="0" algn="just">
              <a:buNone/>
            </a:pPr>
            <a:endParaRPr lang="en-US" sz="1200" dirty="0"/>
          </a:p>
          <a:p>
            <a:pPr lvl="1" algn="just">
              <a:buFont typeface="Wingdings" pitchFamily="2" charset="2"/>
              <a:buChar char="§"/>
            </a:pPr>
            <a:endParaRPr lang="en-US" sz="1200" dirty="0"/>
          </a:p>
          <a:p>
            <a:pPr lvl="1" algn="just">
              <a:buFont typeface="Wingdings" pitchFamily="2" charset="2"/>
              <a:buChar char="§"/>
            </a:pPr>
            <a:endParaRPr lang="en-US" sz="1200" dirty="0"/>
          </a:p>
          <a:p>
            <a:pPr algn="just">
              <a:buFont typeface="Wingdings" pitchFamily="2" charset="2"/>
              <a:buChar char="§"/>
            </a:pPr>
            <a:endParaRPr lang="en-US" sz="1200" dirty="0"/>
          </a:p>
          <a:p>
            <a:pPr algn="just">
              <a:buFont typeface="Wingdings" pitchFamily="2" charset="2"/>
              <a:buChar char="§"/>
            </a:pPr>
            <a:endParaRPr lang="en-US" sz="1200" dirty="0"/>
          </a:p>
          <a:p>
            <a:pPr lvl="1" algn="just">
              <a:buFont typeface="Wingdings" pitchFamily="2" charset="2"/>
              <a:buChar char="§"/>
            </a:pPr>
            <a:endParaRPr lang="en-US" sz="1200" dirty="0"/>
          </a:p>
          <a:p>
            <a:pPr marL="457200" lvl="1" indent="0" algn="just">
              <a:buNone/>
            </a:pPr>
            <a:r>
              <a:rPr lang="en-US" sz="12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09143-8C85-83CB-F91F-ABB6CF474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472" y="1758155"/>
            <a:ext cx="5937328" cy="4486275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sz="1200" dirty="0" err="1"/>
              <a:t>DeepAR</a:t>
            </a:r>
            <a:r>
              <a:rPr lang="en-US" sz="1200" dirty="0"/>
              <a:t> and </a:t>
            </a:r>
            <a:r>
              <a:rPr lang="en-US" sz="1200" dirty="0" err="1"/>
              <a:t>WaveNet</a:t>
            </a:r>
            <a:r>
              <a:rPr lang="en-US" sz="1200" dirty="0"/>
              <a:t> methods are trained as Global Models</a:t>
            </a:r>
          </a:p>
          <a:p>
            <a:pPr algn="just">
              <a:buFont typeface="Wingdings" pitchFamily="2" charset="2"/>
              <a:buChar char="§"/>
            </a:pPr>
            <a:r>
              <a:rPr lang="en-US" sz="1200" dirty="0"/>
              <a:t>To develop the Global Models – all time series in the hierarchy are clustered using K-mean algorithms and a </a:t>
            </a:r>
            <a:r>
              <a:rPr lang="en-US" sz="1200" dirty="0" err="1"/>
              <a:t>DeepAR</a:t>
            </a:r>
            <a:r>
              <a:rPr lang="en-US" sz="1200" dirty="0"/>
              <a:t>/ </a:t>
            </a:r>
            <a:r>
              <a:rPr lang="en-US" sz="1200" dirty="0" err="1"/>
              <a:t>WaveNet</a:t>
            </a:r>
            <a:r>
              <a:rPr lang="en-US" sz="1200" dirty="0"/>
              <a:t> model is built for each cluster</a:t>
            </a:r>
          </a:p>
          <a:p>
            <a:pPr marL="0" indent="0" algn="just">
              <a:buNone/>
            </a:pPr>
            <a:endParaRPr lang="en-US" sz="1200" dirty="0"/>
          </a:p>
          <a:p>
            <a:pPr marL="0" indent="0" algn="just">
              <a:buNone/>
            </a:pPr>
            <a:endParaRPr lang="en-US" sz="1200" dirty="0"/>
          </a:p>
          <a:p>
            <a:pPr algn="just">
              <a:buFont typeface="Wingdings" pitchFamily="2" charset="2"/>
              <a:buChar char="§"/>
            </a:pPr>
            <a:r>
              <a:rPr lang="en-US" sz="1200" dirty="0"/>
              <a:t>We conduct an expanding window evaluation for all datasets. Based on the length of the time series in the datasets the following number of windows are created per dataset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9CC03F-5F4C-BFF7-8169-3EC656D7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59248"/>
              </p:ext>
            </p:extLst>
          </p:nvPr>
        </p:nvGraphicFramePr>
        <p:xfrm>
          <a:off x="5794335" y="3971665"/>
          <a:ext cx="5181601" cy="238050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39189">
                  <a:extLst>
                    <a:ext uri="{9D8B030D-6E8A-4147-A177-3AD203B41FA5}">
                      <a16:colId xmlns:a16="http://schemas.microsoft.com/office/drawing/2014/main" val="2011197847"/>
                    </a:ext>
                  </a:extLst>
                </a:gridCol>
                <a:gridCol w="1513651">
                  <a:extLst>
                    <a:ext uri="{9D8B030D-6E8A-4147-A177-3AD203B41FA5}">
                      <a16:colId xmlns:a16="http://schemas.microsoft.com/office/drawing/2014/main" val="1252788381"/>
                    </a:ext>
                  </a:extLst>
                </a:gridCol>
                <a:gridCol w="1928761">
                  <a:extLst>
                    <a:ext uri="{9D8B030D-6E8A-4147-A177-3AD203B41FA5}">
                      <a16:colId xmlns:a16="http://schemas.microsoft.com/office/drawing/2014/main" val="2323927783"/>
                    </a:ext>
                  </a:extLst>
                </a:gridCol>
              </a:tblGrid>
              <a:tr h="556699">
                <a:tc>
                  <a:txBody>
                    <a:bodyPr/>
                    <a:lstStyle/>
                    <a:p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Dataset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Number of windows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Minimum training window length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4743343"/>
                  </a:ext>
                </a:extLst>
              </a:tr>
              <a:tr h="455952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Prison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3063"/>
                  </a:ext>
                </a:extLst>
              </a:tr>
              <a:tr h="455952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Tourism</a:t>
                      </a:r>
                      <a:endParaRPr lang="en-AU" sz="120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144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0499548"/>
                  </a:ext>
                </a:extLst>
              </a:tr>
              <a:tr h="455952">
                <a:tc>
                  <a:txBody>
                    <a:bodyPr/>
                    <a:lstStyle/>
                    <a:p>
                      <a:r>
                        <a:rPr lang="en-AU" sz="120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Wikipedia</a:t>
                      </a:r>
                      <a:endParaRPr lang="en-AU" sz="120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324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3730973"/>
                  </a:ext>
                </a:extLst>
              </a:tr>
              <a:tr h="455952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Labour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68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173421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8F4F9F1E-C223-A84D-1D0B-CDB3FD5E7709}"/>
              </a:ext>
            </a:extLst>
          </p:cNvPr>
          <p:cNvSpPr/>
          <p:nvPr/>
        </p:nvSpPr>
        <p:spPr>
          <a:xfrm>
            <a:off x="2425148" y="2087217"/>
            <a:ext cx="109330" cy="3596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0608CF7-AD59-6B37-67C7-C5CB27F6D1B1}"/>
              </a:ext>
            </a:extLst>
          </p:cNvPr>
          <p:cNvSpPr/>
          <p:nvPr/>
        </p:nvSpPr>
        <p:spPr>
          <a:xfrm>
            <a:off x="2425148" y="2576512"/>
            <a:ext cx="109330" cy="359604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C9093-6C4B-0EE5-3D1D-E9885F9FB69D}"/>
              </a:ext>
            </a:extLst>
          </p:cNvPr>
          <p:cNvSpPr txBox="1"/>
          <p:nvPr/>
        </p:nvSpPr>
        <p:spPr>
          <a:xfrm>
            <a:off x="2673626" y="2128519"/>
            <a:ext cx="1610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ppleMyungjo" pitchFamily="2" charset="-127"/>
                <a:ea typeface="AppleMyungjo" pitchFamily="2" charset="-127"/>
              </a:rPr>
              <a:t>Univariate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4D051-0F67-E593-1320-A46AAB5486F1}"/>
              </a:ext>
            </a:extLst>
          </p:cNvPr>
          <p:cNvSpPr txBox="1"/>
          <p:nvPr/>
        </p:nvSpPr>
        <p:spPr>
          <a:xfrm>
            <a:off x="2673626" y="2617814"/>
            <a:ext cx="1610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ppleMyungjo" pitchFamily="2" charset="-127"/>
                <a:ea typeface="AppleMyungjo" pitchFamily="2" charset="-127"/>
              </a:rPr>
              <a:t>Global Models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6CE38E-A54E-A4B1-369F-D9C6D97F9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39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D87B-214A-A25C-4D25-7E6C988A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Experimental Setup and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83F46-054C-519F-156B-A22EFA6923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578271" cy="4351338"/>
              </a:xfrm>
            </p:spPr>
            <p:txBody>
              <a:bodyPr>
                <a:noAutofit/>
              </a:bodyPr>
              <a:lstStyle/>
              <a:p>
                <a:pPr algn="just">
                  <a:buFont typeface="Wingdings" pitchFamily="2" charset="2"/>
                  <a:buChar char="§"/>
                </a:pPr>
                <a:r>
                  <a:rPr lang="en-US" sz="1200" dirty="0"/>
                  <a:t>Error calculation:</a:t>
                </a:r>
              </a:p>
              <a:p>
                <a:pPr lvl="1" algn="just">
                  <a:buFont typeface="+mj-lt"/>
                  <a:buAutoNum type="arabicPeriod"/>
                </a:pPr>
                <a:r>
                  <a:rPr lang="en-US" sz="1200" dirty="0"/>
                  <a:t>MSE is calculated for all time series in the hierarchy</a:t>
                </a:r>
              </a:p>
              <a:p>
                <a:pPr lvl="1" algn="just">
                  <a:buFont typeface="+mj-lt"/>
                  <a:buAutoNum type="arabicPeriod"/>
                </a:pPr>
                <a:r>
                  <a:rPr lang="en-US" sz="1200" dirty="0"/>
                  <a:t>The overall error (considering all levels) is calculated by taking the mean across the errors in step 1</a:t>
                </a:r>
              </a:p>
              <a:p>
                <a:pPr lvl="1" algn="just">
                  <a:buFont typeface="+mj-lt"/>
                  <a:buAutoNum type="arabicPeriod"/>
                </a:pPr>
                <a:r>
                  <a:rPr lang="en-US" sz="1200" dirty="0"/>
                  <a:t>This is repeated for all windows of the dataset</a:t>
                </a:r>
              </a:p>
              <a:p>
                <a:pPr lvl="1" algn="just">
                  <a:buFont typeface="+mj-lt"/>
                  <a:buAutoNum type="arabicPeriod"/>
                </a:pPr>
                <a:r>
                  <a:rPr lang="en-US" sz="1200" dirty="0"/>
                  <a:t>The mean across overall errors of the windows are calculated</a:t>
                </a:r>
              </a:p>
              <a:p>
                <a:pPr lvl="1" algn="just">
                  <a:buFont typeface="+mj-lt"/>
                  <a:buAutoNum type="arabicPeriod"/>
                </a:pPr>
                <a:r>
                  <a:rPr lang="en-US" sz="1200" dirty="0"/>
                  <a:t>The percentage improvement of the overall error is calculated as follow</a:t>
                </a:r>
              </a:p>
              <a:p>
                <a:pPr lvl="1" algn="just">
                  <a:buFont typeface="+mj-lt"/>
                  <a:buAutoNum type="arabicPeriod"/>
                </a:pPr>
                <a:endParaRPr lang="en-US" sz="1200" dirty="0"/>
              </a:p>
              <a:p>
                <a:pPr marL="457200" lvl="1" indent="0" algn="just">
                  <a:buNone/>
                </a:pPr>
                <a:endParaRPr lang="en-AU" sz="1200" b="0" i="1" dirty="0"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𝑟𝑒𝑑𝑢𝑐𝑡𝑖𝑜𝑛</m:t>
                      </m:r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𝑝𝑒𝑟𝑐𝑒𝑛𝑡𝑎𝑔𝑒</m:t>
                      </m:r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AU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</m:oMath>
                  </m:oMathPara>
                </a14:m>
                <a:endParaRPr lang="en-AU" sz="1200" b="0" i="1" dirty="0"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</a:pPr>
                <a:endParaRPr lang="en-AU" sz="1200" b="0" i="1" dirty="0"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𝑀𝑆</m:t>
                          </m:r>
                          <m:sSub>
                            <m:sSubPr>
                              <m:ctrlPr>
                                <a:rPr lang="en-AU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AU" sz="1200" b="0" i="1" smtClean="0">
                                  <a:latin typeface="Cambria Math" panose="02040503050406030204" pitchFamily="18" charset="0"/>
                                </a:rPr>
                                <m:t>𝑏𝑎𝑠𝑒𝑀𝑒𝑡h𝑜𝑑</m:t>
                              </m:r>
                            </m:sub>
                          </m:sSub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𝑀𝑆</m:t>
                          </m:r>
                          <m:sSub>
                            <m:sSubPr>
                              <m:ctrlPr>
                                <a:rPr lang="en-AU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AU" sz="1200" b="0" i="1" smtClean="0">
                                  <a:latin typeface="Cambria Math" panose="02040503050406030204" pitchFamily="18" charset="0"/>
                                </a:rPr>
                                <m:t>𝑟𝑒𝑐𝑜𝑛𝑐𝑖𝑙𝑒𝑑</m:t>
                              </m:r>
                              <m:r>
                                <a:rPr lang="en-AU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𝑀𝑆</m:t>
                          </m:r>
                          <m:sSub>
                            <m:sSubPr>
                              <m:ctrlPr>
                                <a:rPr lang="en-AU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AU" sz="1200" b="0" i="1" smtClean="0">
                                  <a:latin typeface="Cambria Math" panose="02040503050406030204" pitchFamily="18" charset="0"/>
                                </a:rPr>
                                <m:t>𝑏𝑎𝑠𝑒𝑀𝑒𝑡h𝑜𝑑</m:t>
                              </m:r>
                            </m:sub>
                          </m:sSub>
                        </m:den>
                      </m:f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 ∗100%</m:t>
                      </m:r>
                    </m:oMath>
                  </m:oMathPara>
                </a14:m>
              </a:p>
              <a:p>
                <a:pPr marL="457200" lvl="1" indent="0" algn="just">
                  <a:buNone/>
                </a:pPr>
                <a:endParaRPr lang="en-US" sz="1200" dirty="0"/>
              </a:p>
              <a:p>
                <a:pPr lvl="1" algn="just">
                  <a:buFont typeface="Wingdings" pitchFamily="2" charset="2"/>
                  <a:buChar char="§"/>
                </a:pPr>
                <a:endParaRPr lang="en-US" sz="1200" dirty="0"/>
              </a:p>
              <a:p>
                <a:pPr lvl="1" algn="just">
                  <a:buFont typeface="Wingdings" pitchFamily="2" charset="2"/>
                  <a:buChar char="§"/>
                </a:pPr>
                <a:endParaRPr lang="en-US" sz="1200" dirty="0"/>
              </a:p>
              <a:p>
                <a:pPr marL="0" indent="0" algn="just">
                  <a:buNone/>
                </a:pPr>
                <a:endParaRPr lang="en-US" sz="1200" dirty="0"/>
              </a:p>
              <a:p>
                <a:pPr algn="just">
                  <a:buFont typeface="Wingdings" pitchFamily="2" charset="2"/>
                  <a:buChar char="§"/>
                </a:pPr>
                <a:endParaRPr lang="en-US" sz="1200" dirty="0"/>
              </a:p>
              <a:p>
                <a:pPr lvl="1" algn="just">
                  <a:buFont typeface="Wingdings" pitchFamily="2" charset="2"/>
                  <a:buChar char="§"/>
                </a:pPr>
                <a:endParaRPr lang="en-US" sz="1200" dirty="0"/>
              </a:p>
              <a:p>
                <a:pPr marL="457200" lvl="1" indent="0" algn="just">
                  <a:buNone/>
                </a:pPr>
                <a:r>
                  <a:rPr lang="en-US" sz="12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83F46-054C-519F-156B-A22EFA692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578271" cy="4351338"/>
              </a:xfr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09143-8C85-83CB-F91F-ABB6CF474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472" y="1825625"/>
            <a:ext cx="5937328" cy="4486275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sz="1200" dirty="0"/>
              <a:t>Hyper-parameters of the ML reconciliation method are tuned with </a:t>
            </a:r>
            <a:r>
              <a:rPr lang="en-US" sz="1200" dirty="0" err="1"/>
              <a:t>HyperOpt</a:t>
            </a:r>
            <a:r>
              <a:rPr lang="en-US" sz="1200" dirty="0"/>
              <a:t> – Bayesian Optimization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9CC03F-5F4C-BFF7-8169-3EC656D7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299786"/>
              </p:ext>
            </p:extLst>
          </p:nvPr>
        </p:nvGraphicFramePr>
        <p:xfrm>
          <a:off x="5794335" y="2703444"/>
          <a:ext cx="5559465" cy="335004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66018">
                  <a:extLst>
                    <a:ext uri="{9D8B030D-6E8A-4147-A177-3AD203B41FA5}">
                      <a16:colId xmlns:a16="http://schemas.microsoft.com/office/drawing/2014/main" val="2011197847"/>
                    </a:ext>
                  </a:extLst>
                </a:gridCol>
                <a:gridCol w="1624033">
                  <a:extLst>
                    <a:ext uri="{9D8B030D-6E8A-4147-A177-3AD203B41FA5}">
                      <a16:colId xmlns:a16="http://schemas.microsoft.com/office/drawing/2014/main" val="1252788381"/>
                    </a:ext>
                  </a:extLst>
                </a:gridCol>
                <a:gridCol w="2069414">
                  <a:extLst>
                    <a:ext uri="{9D8B030D-6E8A-4147-A177-3AD203B41FA5}">
                      <a16:colId xmlns:a16="http://schemas.microsoft.com/office/drawing/2014/main" val="2323927783"/>
                    </a:ext>
                  </a:extLst>
                </a:gridCol>
              </a:tblGrid>
              <a:tr h="497541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Hyper-parameter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Minimum 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Maximum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4743343"/>
                  </a:ext>
                </a:extLst>
              </a:tr>
              <a:tr h="40750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Number of Layers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3063"/>
                  </a:ext>
                </a:extLst>
              </a:tr>
              <a:tr h="40750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Dropout 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0499548"/>
                  </a:ext>
                </a:extLst>
              </a:tr>
              <a:tr h="40750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Learning Rate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0.0001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3730973"/>
                  </a:ext>
                </a:extLst>
              </a:tr>
              <a:tr h="40750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Number of Epochs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173421"/>
                  </a:ext>
                </a:extLst>
              </a:tr>
              <a:tr h="40750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Batch Size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Size of input data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749406"/>
                  </a:ext>
                </a:extLst>
              </a:tr>
              <a:tr h="40750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Max Norm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4499894"/>
                  </a:ext>
                </a:extLst>
              </a:tr>
              <a:tr h="407500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Lambada (Reconciliation Loss)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546078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401FE-B1CA-B250-D5FF-74F7EDE2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2AF43-38D9-7F39-8D23-1739C762D049}"/>
              </a:ext>
            </a:extLst>
          </p:cNvPr>
          <p:cNvSpPr/>
          <p:nvPr/>
        </p:nvSpPr>
        <p:spPr>
          <a:xfrm>
            <a:off x="1129570" y="4068762"/>
            <a:ext cx="3478696" cy="128214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8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C0A3-A595-8E32-4BFA-F6FAC1F8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– Prison Dataset </a:t>
            </a:r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56A67FA2-32F6-D6C9-EE04-27C5DC940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148" y="1476533"/>
            <a:ext cx="6847860" cy="36466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919F1C-7EE7-FA81-B413-EA533D0D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532A62-A892-4143-4D0D-7C55D81C2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976136"/>
              </p:ext>
            </p:extLst>
          </p:nvPr>
        </p:nvGraphicFramePr>
        <p:xfrm>
          <a:off x="3103137" y="5373105"/>
          <a:ext cx="5507463" cy="98324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68645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389196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353971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395651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396401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586844"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OLS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  <a:endParaRPr lang="en-AU" sz="1200" dirty="0">
                        <a:solidFill>
                          <a:schemeClr val="accent6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Bottom UP</a:t>
                      </a:r>
                    </a:p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57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C0A3-A595-8E32-4BFA-F6FAC1F8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– Prison Dataset (Short Horizon)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3CD175E4-ED97-D62C-475A-63E8E93D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21" y="1447248"/>
            <a:ext cx="6745357" cy="35920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3CE0D-4A97-612A-F17D-F9AFA83F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1EE742-83CF-DA3F-988A-C6D08AA10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69805"/>
              </p:ext>
            </p:extLst>
          </p:nvPr>
        </p:nvGraphicFramePr>
        <p:xfrm>
          <a:off x="3021497" y="5410752"/>
          <a:ext cx="5589104" cy="9455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88933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409789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374042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416340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381223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564375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  <a:endParaRPr lang="en-AU" sz="1200" dirty="0">
                        <a:solidFill>
                          <a:schemeClr val="accent6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  <a:endParaRPr lang="en-AU" sz="1200" dirty="0">
                        <a:solidFill>
                          <a:schemeClr val="accent6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Bottom UP</a:t>
                      </a:r>
                    </a:p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  <a:endParaRPr lang="en-AU" sz="1200" dirty="0">
                        <a:solidFill>
                          <a:schemeClr val="accent6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  <a:p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26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C0A3-A595-8E32-4BFA-F6FAC1F8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 – Prison Dataset (One step Horizon)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DA0B12EA-4DE2-B8B2-49A3-B141C4B7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70" y="1690688"/>
            <a:ext cx="6847859" cy="36466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D621D-43D7-71C1-EF6F-37869585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E3A19-945D-D24B-AAB2-D2A2F0A27667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90AB252-E2D0-94EC-3DD0-9E80F75BB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973868"/>
              </p:ext>
            </p:extLst>
          </p:nvPr>
        </p:nvGraphicFramePr>
        <p:xfrm>
          <a:off x="3011557" y="5337313"/>
          <a:ext cx="5599042" cy="10190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91403">
                  <a:extLst>
                    <a:ext uri="{9D8B030D-6E8A-4147-A177-3AD203B41FA5}">
                      <a16:colId xmlns:a16="http://schemas.microsoft.com/office/drawing/2014/main" val="2220964308"/>
                    </a:ext>
                  </a:extLst>
                </a:gridCol>
                <a:gridCol w="1412296">
                  <a:extLst>
                    <a:ext uri="{9D8B030D-6E8A-4147-A177-3AD203B41FA5}">
                      <a16:colId xmlns:a16="http://schemas.microsoft.com/office/drawing/2014/main" val="1884585839"/>
                    </a:ext>
                  </a:extLst>
                </a:gridCol>
                <a:gridCol w="1376485">
                  <a:extLst>
                    <a:ext uri="{9D8B030D-6E8A-4147-A177-3AD203B41FA5}">
                      <a16:colId xmlns:a16="http://schemas.microsoft.com/office/drawing/2014/main" val="1246016103"/>
                    </a:ext>
                  </a:extLst>
                </a:gridCol>
                <a:gridCol w="1418858">
                  <a:extLst>
                    <a:ext uri="{9D8B030D-6E8A-4147-A177-3AD203B41FA5}">
                      <a16:colId xmlns:a16="http://schemas.microsoft.com/office/drawing/2014/main" val="3157677096"/>
                    </a:ext>
                  </a:extLst>
                </a:gridCol>
              </a:tblGrid>
              <a:tr h="410831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ARIMA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ETS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DeepAR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err="1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WaveNet</a:t>
                      </a:r>
                      <a:endParaRPr lang="en-AU" sz="1200" b="1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50809"/>
                  </a:ext>
                </a:extLst>
              </a:tr>
              <a:tr h="608207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  <a:endParaRPr lang="en-AU" sz="1200" dirty="0">
                        <a:solidFill>
                          <a:schemeClr val="accent6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  <a:endParaRPr lang="en-AU" sz="1200" dirty="0">
                        <a:solidFill>
                          <a:schemeClr val="accent6"/>
                        </a:solidFill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Bottom UP</a:t>
                      </a:r>
                    </a:p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6"/>
                          </a:solidFill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ML Reconciliation </a:t>
                      </a:r>
                    </a:p>
                    <a:p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</a:endParaRPr>
                    </a:p>
                    <a:p>
                      <a:r>
                        <a:rPr lang="en-AU" sz="1200" dirty="0">
                          <a:effectLst/>
                          <a:latin typeface="AppleMyungjo" pitchFamily="2" charset="-127"/>
                          <a:ea typeface="AppleMyungjo" pitchFamily="2" charset="-127"/>
                        </a:rPr>
                        <a:t>  </a:t>
                      </a:r>
                      <a:endParaRPr lang="en-AU" sz="1200" dirty="0">
                        <a:effectLst/>
                        <a:latin typeface="AppleMyungjo" pitchFamily="2" charset="-127"/>
                        <a:ea typeface="AppleMyungjo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49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641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674</Words>
  <Application>Microsoft Macintosh PowerPoint</Application>
  <PresentationFormat>Widescreen</PresentationFormat>
  <Paragraphs>301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AppleMyungjo</vt:lpstr>
      <vt:lpstr>Arial</vt:lpstr>
      <vt:lpstr>Calibri</vt:lpstr>
      <vt:lpstr>Cambria Math</vt:lpstr>
      <vt:lpstr>Wingdings</vt:lpstr>
      <vt:lpstr>Office Theme</vt:lpstr>
      <vt:lpstr>A Machine Learning based Approach to Forecast Hierarchical Time Series using Non-linear Mappings</vt:lpstr>
      <vt:lpstr>Proposed Reconciliation Network</vt:lpstr>
      <vt:lpstr>Data</vt:lpstr>
      <vt:lpstr>Data</vt:lpstr>
      <vt:lpstr>Experimental Setup and Evaluation</vt:lpstr>
      <vt:lpstr>Experimental Setup and Evaluation</vt:lpstr>
      <vt:lpstr>Results – Prison Dataset </vt:lpstr>
      <vt:lpstr>Results – Prison Dataset (Short Horizon)</vt:lpstr>
      <vt:lpstr>Results – Prison Dataset (One step Horizon)</vt:lpstr>
      <vt:lpstr>Results - Tourism</vt:lpstr>
      <vt:lpstr>Results – Tourism (Short Horizon)</vt:lpstr>
      <vt:lpstr>Results – Tourism (One step Horizon)</vt:lpstr>
      <vt:lpstr>Results - Labour</vt:lpstr>
      <vt:lpstr>Results –Labour (Short Horizon)</vt:lpstr>
      <vt:lpstr>Results - Labour (One step Horizon)</vt:lpstr>
      <vt:lpstr>Results - Wikipedia</vt:lpstr>
      <vt:lpstr>Results - Wikipedia (Short Horizon)</vt:lpstr>
      <vt:lpstr>Results - Wikipedia (One step Horizon)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Maneesha Perera</dc:creator>
  <cp:lastModifiedBy>Maneesha Perera</cp:lastModifiedBy>
  <cp:revision>9</cp:revision>
  <dcterms:created xsi:type="dcterms:W3CDTF">2022-07-01T06:25:05Z</dcterms:created>
  <dcterms:modified xsi:type="dcterms:W3CDTF">2022-07-01T09:28:45Z</dcterms:modified>
</cp:coreProperties>
</file>